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1100" r:id="rId2"/>
    <p:sldId id="1598" r:id="rId3"/>
    <p:sldId id="1337" r:id="rId4"/>
    <p:sldId id="1542" r:id="rId5"/>
    <p:sldId id="1543" r:id="rId6"/>
    <p:sldId id="1599" r:id="rId7"/>
    <p:sldId id="1600" r:id="rId8"/>
    <p:sldId id="1605" r:id="rId9"/>
    <p:sldId id="1604" r:id="rId10"/>
    <p:sldId id="1611" r:id="rId11"/>
    <p:sldId id="1616" r:id="rId12"/>
    <p:sldId id="1603" r:id="rId13"/>
    <p:sldId id="1607" r:id="rId14"/>
    <p:sldId id="1608" r:id="rId15"/>
    <p:sldId id="1617" r:id="rId16"/>
    <p:sldId id="1618" r:id="rId17"/>
    <p:sldId id="1619" r:id="rId18"/>
    <p:sldId id="1620" r:id="rId19"/>
    <p:sldId id="1621" r:id="rId20"/>
    <p:sldId id="1622" r:id="rId21"/>
    <p:sldId id="1623" r:id="rId22"/>
    <p:sldId id="1615" r:id="rId23"/>
    <p:sldId id="1613" r:id="rId24"/>
    <p:sldId id="1634" r:id="rId25"/>
    <p:sldId id="1629" r:id="rId26"/>
    <p:sldId id="1633" r:id="rId27"/>
    <p:sldId id="1636" r:id="rId28"/>
    <p:sldId id="1602" r:id="rId29"/>
    <p:sldId id="1626" r:id="rId30"/>
    <p:sldId id="1627" r:id="rId31"/>
    <p:sldId id="1630" r:id="rId32"/>
    <p:sldId id="1631" r:id="rId33"/>
    <p:sldId id="1635" r:id="rId34"/>
    <p:sldId id="951" r:id="rId35"/>
    <p:sldId id="1597" r:id="rId36"/>
    <p:sldId id="952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95714" autoAdjust="0"/>
  </p:normalViewPr>
  <p:slideViewPr>
    <p:cSldViewPr snapToGrid="0" snapToObjects="1">
      <p:cViewPr varScale="1">
        <p:scale>
          <a:sx n="104" d="100"/>
          <a:sy n="104" d="100"/>
        </p:scale>
        <p:origin x="185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17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ARM = Acorn RISC Machine (now “Advanced”)</a:t>
            </a:r>
            <a:br>
              <a:rPr lang="en-US" dirty="0"/>
            </a:br>
            <a:r>
              <a:rPr lang="en-US" dirty="0"/>
              <a:t>RISC =</a:t>
            </a:r>
            <a:r>
              <a:rPr lang="en-US" baseline="0" dirty="0"/>
              <a:t> Reduced Instruction Set Computing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89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br>
              <a:rPr lang="en-US" altLang="en-US" sz="4000" dirty="0"/>
            </a:br>
            <a:br>
              <a:rPr lang="en-US" altLang="en-US" sz="4000" dirty="0"/>
            </a:br>
            <a:r>
              <a:rPr lang="en-US" altLang="en-US" sz="4000" dirty="0"/>
              <a:t>Lecture 18 – String Formatting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Formatting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201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print("Welcome to {}!".format(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Welcome to 201!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print("Welcome to {:5d}!".format(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Welcome to   201!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print("Welcome to {:05d}!".format(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classNum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Welcome to 00201!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032648" y="2618812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If nothing is specified, no formatting is applied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32648" y="4067671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Specifying “too many” digits will add padding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2648" y="5516530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Adding a zero in front will make the padding be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: 0 # d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Formatting “Rules”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13833" y="2312120"/>
            <a:ext cx="19431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Will create leading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39679" y="3044623"/>
            <a:ext cx="1927521" cy="97810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76983" y="1917311"/>
            <a:ext cx="299137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Minimum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number of digits displayed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34466" y="2632084"/>
            <a:ext cx="0" cy="139064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633" y="4733935"/>
            <a:ext cx="223654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(In actual code, </a:t>
            </a:r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don’t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leave spaces between anything.)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03378" y="4916458"/>
            <a:ext cx="3129961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always contain the opening and closing curly braces, the colon, and the '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' specifier.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903378" y="4527477"/>
            <a:ext cx="189906" cy="629030"/>
          </a:xfrm>
          <a:prstGeom prst="straightConnector1">
            <a:avLst/>
          </a:prstGeom>
          <a:ln w="57150">
            <a:solidFill>
              <a:srgbClr val="0070C0">
                <a:alpha val="5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242733" y="4544576"/>
            <a:ext cx="2850550" cy="619432"/>
          </a:xfrm>
          <a:prstGeom prst="straightConnector1">
            <a:avLst/>
          </a:prstGeom>
          <a:ln w="57150">
            <a:solidFill>
              <a:srgbClr val="0070C0">
                <a:alpha val="5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3843867" y="4419381"/>
            <a:ext cx="2249417" cy="737127"/>
          </a:xfrm>
          <a:prstGeom prst="straightConnector1">
            <a:avLst/>
          </a:prstGeom>
          <a:ln w="57150">
            <a:solidFill>
              <a:srgbClr val="0070C0">
                <a:alpha val="5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537200" y="4551333"/>
            <a:ext cx="556083" cy="605173"/>
          </a:xfrm>
          <a:prstGeom prst="straightConnector1">
            <a:avLst/>
          </a:prstGeom>
          <a:ln w="57150">
            <a:solidFill>
              <a:srgbClr val="0070C0">
                <a:alpha val="50000"/>
              </a:srgb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 Formatting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142.86581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{:2.0}".format(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1e+02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{:2.0f}".format(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143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{:3.1f}".format(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142.9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{:1.3f}".format(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142.866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158716" y="3627582"/>
            <a:ext cx="349515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Need to specify that it’s a float to prevent truncation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488511" y="3141133"/>
            <a:ext cx="0" cy="589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1999" y="5601579"/>
            <a:ext cx="374226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Floats will never “lose” the numbers before the decimal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7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 Formatting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142.86581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{:15f}".format(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     142.865810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{:015f}".format(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00000142.865810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print("The midterm average was {:.9f}".format(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midAvg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midterm average was 142.865810000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96449" y="2627842"/>
            <a:ext cx="349515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Specifying “too many” digits will add padding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4115" y="3907795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Adding a zero in front will make the padding be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5281627"/>
            <a:ext cx="386926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“Too many” digits after the period will add trailing zeros to the decimal (never spaces)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: 0 # . # f }</a:t>
            </a:r>
            <a:r>
              <a:rPr lang="en-US" sz="3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 Formatting “Rules”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83633" y="2307424"/>
            <a:ext cx="19431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Will create leading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09479" y="3039927"/>
            <a:ext cx="1695721" cy="97810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64599" y="1839598"/>
            <a:ext cx="336973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Minimum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number of </a:t>
            </a:r>
            <a:r>
              <a:rPr lang="en-US" sz="2400" i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total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characters displayed (including "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")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148666" y="2912533"/>
            <a:ext cx="423334" cy="10612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0406" y="5248700"/>
            <a:ext cx="271648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Will automatically round, or will pad with trailing zeros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2009" y="5017868"/>
            <a:ext cx="294745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Maximum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number of digits after decimal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248673" y="4511609"/>
            <a:ext cx="0" cy="589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83633" y="4733935"/>
            <a:ext cx="223654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(In actual code, </a:t>
            </a:r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don’t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leave spaces between anything.)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40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0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best = "dogs"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print("{} are the best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animal".format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(best))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dogs are the best animal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print("{:7s} are the best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animal".format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(best))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dogs    are the best animal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print("{:07s} are the best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animal".format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(best))</a:t>
            </a:r>
          </a:p>
          <a:p>
            <a:pPr marL="0" lvl="1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1, in &lt;module&gt;</a:t>
            </a:r>
          </a:p>
          <a:p>
            <a:pPr marL="0" lvl="1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ValueError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'=' alignment not allowed </a:t>
            </a:r>
            <a:b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in string format specifier</a:t>
            </a:r>
          </a:p>
          <a:p>
            <a:pPr marL="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267848" y="2621424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If nothing is specified, no formatting is applied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7848" y="3953553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Specifying “too many” characters will add padding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7848" y="5285681"/>
            <a:ext cx="357981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Doesn’t work with strings!</a:t>
            </a:r>
            <a:b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(At least, not by itself.)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7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: # s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 “Rules”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214511" y="1917311"/>
            <a:ext cx="299137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Minimum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number of characters displayed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1994" y="2632084"/>
            <a:ext cx="0" cy="139064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633" y="4733935"/>
            <a:ext cx="223654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(In actual code, </a:t>
            </a:r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don’t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leave spaces between anything.)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7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String Formatting on </a:t>
            </a:r>
            <a:br>
              <a:rPr lang="en-US" dirty="0"/>
            </a:br>
            <a:r>
              <a:rPr lang="en-US" dirty="0"/>
              <a:t>Multiple Items</a:t>
            </a:r>
          </a:p>
        </p:txBody>
      </p:sp>
    </p:spTree>
    <p:extLst>
      <p:ext uri="{BB962C8B-B14F-4D97-AF65-F5344CB8AC3E}">
        <p14:creationId xmlns:p14="http://schemas.microsoft.com/office/powerpoint/2010/main" val="2048712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to Multiple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apply string formatting to more than one variable (or literal) within a string, simply use</a:t>
            </a:r>
          </a:p>
          <a:p>
            <a:pPr lvl="1"/>
            <a:r>
              <a:rPr lang="en-US" dirty="0"/>
              <a:t>Two sets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{} </a:t>
            </a:r>
            <a:r>
              <a:rPr lang="en-US" dirty="0"/>
              <a:t>braces with formatting info</a:t>
            </a:r>
          </a:p>
          <a:p>
            <a:pPr lvl="1"/>
            <a:r>
              <a:rPr lang="en-US" dirty="0"/>
              <a:t>Two items in the parentheses at the end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major = "CMSC"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print("Ready for {:10s} {:04d}?".format(major, 202))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Ready for CMSC       0202?</a:t>
            </a:r>
          </a:p>
          <a:p>
            <a:pPr lvl="4"/>
            <a:endParaRPr lang="en-US" dirty="0"/>
          </a:p>
          <a:p>
            <a:r>
              <a:rPr lang="en-US" dirty="0"/>
              <a:t>Will be matched up based on their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92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Multiple Item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If there are too many items</a:t>
            </a:r>
          </a:p>
          <a:p>
            <a:pPr lvl="1"/>
            <a:r>
              <a:rPr lang="en-US" dirty="0"/>
              <a:t>Python ignores the extra ones at the end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print("It's {:10s} {:2d}, {:4d}".format("April", 16, 2018, "MD"))</a:t>
            </a: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It's April      16, 2018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sz="1400" dirty="0"/>
          </a:p>
          <a:p>
            <a:r>
              <a:rPr lang="en-US" dirty="0"/>
              <a:t>If there are too many sets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{} </a:t>
            </a:r>
            <a:r>
              <a:rPr lang="en-US" dirty="0"/>
              <a:t>braces</a:t>
            </a:r>
          </a:p>
          <a:p>
            <a:pPr lvl="1"/>
            <a:r>
              <a:rPr lang="en-US" dirty="0"/>
              <a:t>Python will throw an error</a:t>
            </a:r>
          </a:p>
          <a:p>
            <a:pPr marL="45720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print("It's {:10s} {:2d}, {:4d}".format("April", 16))</a:t>
            </a:r>
          </a:p>
          <a:p>
            <a:pPr marL="45720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(most recent call last):</a:t>
            </a:r>
          </a:p>
          <a:p>
            <a:pPr marL="45720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1, in &lt;module&gt;</a:t>
            </a:r>
          </a:p>
          <a:p>
            <a:pPr marL="457200" indent="0"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IndexError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tuple index out of range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723647" y="6149187"/>
            <a:ext cx="1965953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  <a:cs typeface="Courier New" panose="02070309020205020404" pitchFamily="49" charset="0"/>
              </a:rPr>
              <a:t>The what index?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93775" y="5843963"/>
            <a:ext cx="1492425" cy="361351"/>
          </a:xfrm>
          <a:prstGeom prst="roundRect">
            <a:avLst>
              <a:gd name="adj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  <a:p>
            <a:pPr lvl="1"/>
            <a:r>
              <a:rPr lang="en-US" sz="3200" dirty="0"/>
              <a:t>Recursion</a:t>
            </a:r>
            <a:endParaRPr lang="en-US" dirty="0"/>
          </a:p>
          <a:p>
            <a:pPr lvl="2"/>
            <a:r>
              <a:rPr lang="en-US" sz="3200" dirty="0"/>
              <a:t>Recursion</a:t>
            </a:r>
            <a:endParaRPr lang="en-US" dirty="0"/>
          </a:p>
          <a:p>
            <a:r>
              <a:rPr lang="en-US" dirty="0"/>
              <a:t>Fibonacci Sequences</a:t>
            </a:r>
          </a:p>
          <a:p>
            <a:r>
              <a:rPr lang="en-US" sz="3200" dirty="0"/>
              <a:t>Recursion vs Iteration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4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Side Note: Tuples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Tuples are a data structure nearly identical in behavior to lists</a:t>
            </a:r>
          </a:p>
          <a:p>
            <a:pPr lvl="1"/>
            <a:r>
              <a:rPr lang="en-US" sz="3200" dirty="0"/>
              <a:t>Lists use square brackets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</a:p>
          <a:p>
            <a:pPr lvl="1"/>
            <a:r>
              <a:rPr lang="en-US" sz="3200" dirty="0"/>
              <a:t>Tuples use parentheses		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</a:p>
          <a:p>
            <a:pPr lvl="3"/>
            <a:endParaRPr lang="en-US" dirty="0"/>
          </a:p>
          <a:p>
            <a:r>
              <a:rPr lang="en-US" dirty="0"/>
              <a:t>Tuples are </a:t>
            </a:r>
            <a:r>
              <a:rPr lang="en-US" i="1" u="sng" dirty="0"/>
              <a:t>im</a:t>
            </a:r>
            <a:r>
              <a:rPr lang="en-US" dirty="0"/>
              <a:t>mutable</a:t>
            </a:r>
          </a:p>
          <a:p>
            <a:pPr lvl="1"/>
            <a:r>
              <a:rPr lang="en-US" dirty="0"/>
              <a:t>Can be indexed, sliced, concatenated, etc.</a:t>
            </a:r>
          </a:p>
          <a:p>
            <a:pPr lvl="1"/>
            <a:r>
              <a:rPr lang="en-US" dirty="0"/>
              <a:t>Does not allow “in place” editing or appending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9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Getting Fancy</a:t>
            </a:r>
          </a:p>
        </p:txBody>
      </p:sp>
    </p:spTree>
    <p:extLst>
      <p:ext uri="{BB962C8B-B14F-4D97-AF65-F5344CB8AC3E}">
        <p14:creationId xmlns:p14="http://schemas.microsoft.com/office/powerpoint/2010/main" val="3698693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Alignment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left, right, or center align with formatting:</a:t>
            </a:r>
          </a:p>
          <a:p>
            <a:pPr lvl="1"/>
            <a:r>
              <a:rPr lang="en-US" sz="2400" dirty="0"/>
              <a:t>Left		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endParaRPr lang="en-US" sz="2400" dirty="0"/>
          </a:p>
          <a:p>
            <a:pPr lvl="1"/>
            <a:r>
              <a:rPr lang="en-US" sz="2400" dirty="0"/>
              <a:t>Right	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400" dirty="0"/>
          </a:p>
          <a:p>
            <a:pPr lvl="1"/>
            <a:r>
              <a:rPr lang="en-US" sz="2400" dirty="0"/>
              <a:t>Center	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^</a:t>
            </a:r>
            <a:endParaRPr lang="en-US" sz="2400" dirty="0"/>
          </a:p>
          <a:p>
            <a:endParaRPr lang="en-US" dirty="0"/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print("why not {:6s}?".format("both"))  # default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not both  ?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print("why not {:&gt;6s}?".format("both")) # right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not   both?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print("why not {:^6s}?".format("both")) # center</a:t>
            </a:r>
          </a:p>
          <a:p>
            <a:pPr marL="457200" lvl="1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not  both ?</a:t>
            </a: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37379" y="2592620"/>
            <a:ext cx="364593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In Python 3, left is the default for strings, and right is default for numbers 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85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padding for strings is spaces</a:t>
            </a:r>
          </a:p>
          <a:p>
            <a:r>
              <a:rPr lang="en-US" dirty="0"/>
              <a:t>Default padding for numbers is zeros</a:t>
            </a:r>
          </a:p>
          <a:p>
            <a:pPr lvl="4"/>
            <a:endParaRPr lang="en-US" dirty="0"/>
          </a:p>
          <a:p>
            <a:r>
              <a:rPr lang="en-US" dirty="0"/>
              <a:t>Can replace padding with any single character</a:t>
            </a:r>
          </a:p>
          <a:p>
            <a:pPr lvl="1"/>
            <a:r>
              <a:rPr lang="en-US" dirty="0"/>
              <a:t>To prevent errors, specify the alignment too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print("why not {:+&lt;6s}?".format("both"))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not both++?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print("Is this {:~^8d}?".format(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currYear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 this ~~2018~~?</a:t>
            </a:r>
          </a:p>
          <a:p>
            <a:pPr marL="457200" lvl="1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62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17467" cy="4517689"/>
          </a:xfrm>
        </p:spPr>
        <p:txBody>
          <a:bodyPr/>
          <a:lstStyle/>
          <a:p>
            <a:r>
              <a:rPr lang="en-US" dirty="0"/>
              <a:t>You can use variables for any of the values in </a:t>
            </a:r>
            <a:br>
              <a:rPr lang="en-US" dirty="0"/>
            </a:br>
            <a:r>
              <a:rPr lang="en-US" dirty="0"/>
              <a:t>the formatting (size, padding character, etc.)</a:t>
            </a:r>
          </a:p>
          <a:p>
            <a:pPr lvl="1"/>
            <a:r>
              <a:rPr lang="en-US" dirty="0"/>
              <a:t>Must use concatenation to put together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 = "~"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 ("why not {:" + c + "^7d}?").format(2))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why not ~~~2~~~?</a:t>
            </a:r>
          </a:p>
          <a:p>
            <a:pPr lvl="3"/>
            <a:endParaRPr lang="en-US" dirty="0"/>
          </a:p>
          <a:p>
            <a:r>
              <a:rPr lang="en-US" dirty="0"/>
              <a:t>A better way is to make the string first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sentence = "why not {:" + c + "^7d}?“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sentence.format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96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sz="3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: X &lt;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otherStuff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“Rules” for Fancy Stuff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354667" y="2261456"/>
            <a:ext cx="274648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Padding character comes right after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076306" y="3064933"/>
            <a:ext cx="0" cy="95779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3633" y="4733935"/>
            <a:ext cx="2236544" cy="15696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(In actual code, </a:t>
            </a:r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don’t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leave spaces between anything.)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1065" y="2496408"/>
            <a:ext cx="364546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have an alignment if you have padding character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601240" y="3234267"/>
            <a:ext cx="1114693" cy="8043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70400" y="5388582"/>
            <a:ext cx="354197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All the other formatting info comes </a:t>
            </a:r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after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these two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425680" y="4545545"/>
            <a:ext cx="0" cy="9239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65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Usage of 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pPr marL="0" lvl="1" indent="0">
              <a:buNone/>
            </a:pP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kennel = [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"Akita"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"Boxer"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"Collie"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"Dalmatian"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it-IT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"Eurasier"</a:t>
            </a:r>
            <a:r>
              <a:rPr lang="it-IT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lvl="1" indent="0">
              <a:buNone/>
            </a:pP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(kennel)):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"There is a {:&gt;10s} in </a:t>
            </a:r>
            <a:r>
              <a:rPr lang="en-US" sz="18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pen"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(kennel[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What would the outcome be here?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    Akita in pen 0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    Boxer in pen 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   Collie in pen 2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Dalmatian in pen 3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pen 4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9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String Formatting Exercises</a:t>
            </a:r>
          </a:p>
        </p:txBody>
      </p:sp>
    </p:spTree>
    <p:extLst>
      <p:ext uri="{BB962C8B-B14F-4D97-AF65-F5344CB8AC3E}">
        <p14:creationId xmlns:p14="http://schemas.microsoft.com/office/powerpoint/2010/main" val="1408333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 dog {}."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"Hrabowski"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dirty="0"/>
          </a:p>
          <a:p>
            <a:r>
              <a:rPr lang="en-US" dirty="0"/>
              <a:t>What formatting is needed for each outcome?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  Hrabowski.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Hrabowski  .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_Hrabowski_.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_Hrabowski__.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80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 dog {}."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"Hrabowski"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dirty="0"/>
          </a:p>
          <a:p>
            <a:r>
              <a:rPr lang="en-US" dirty="0"/>
              <a:t>What formatting is needed for each outcome?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  Hrabowski.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{:&gt;11s}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Hrabowski  .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{:&lt;11s}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_Hrabowski_.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{:_^11s}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 dog _Hrabowski__.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{:_^12s}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66449" y="3204244"/>
            <a:ext cx="2991375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Left aligned is default, so specifying isn’t technically necessary.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{:11s}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27866" y="4530726"/>
            <a:ext cx="2150534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83292" y="5292546"/>
            <a:ext cx="365948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If perfect centering isn’t possible, the extra character goes on the right.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988733" y="6272256"/>
            <a:ext cx="2150534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6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Formatting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3.1415926535897932384626433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"Isn't {} </a:t>
            </a:r>
            <a:r>
              <a:rPr lang="en-US" sz="24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great?"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(PI))</a:t>
            </a:r>
            <a:endParaRPr lang="en-US" dirty="0"/>
          </a:p>
          <a:p>
            <a:r>
              <a:rPr lang="en-US" dirty="0"/>
              <a:t>What formatting is needed for each outcome?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3.141593 great?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  3.141593 great?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003.14 great?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61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Formatting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3.1415926535897932384626433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"Isn't {} </a:t>
            </a:r>
            <a:r>
              <a:rPr lang="en-US" sz="24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great?"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(PI))</a:t>
            </a:r>
            <a:endParaRPr lang="en-US" dirty="0"/>
          </a:p>
          <a:p>
            <a:r>
              <a:rPr lang="en-US" dirty="0"/>
              <a:t>What formatting is needed for each outcome?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3.141593 great?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{:.6f}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  3.141593 great?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{:10f}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Isn't 003.14 great?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{:06.2f}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39460" y="3456427"/>
            <a:ext cx="255881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</a:t>
            </a:r>
            <a:r>
              <a:rPr lang="en-US" sz="2400" u="sng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default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is also 6 decimal values.</a:t>
            </a:r>
          </a:p>
          <a:p>
            <a:pPr algn="ctr"/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{:f}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650066" y="4056592"/>
            <a:ext cx="320040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9518" y="5276671"/>
            <a:ext cx="287208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Padding numbers with zeros doesn’t require an alignment.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030125" y="5876836"/>
            <a:ext cx="320040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Formatting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93667" cy="4517689"/>
          </a:xfrm>
        </p:spPr>
        <p:txBody>
          <a:bodyPr/>
          <a:lstStyle/>
          <a:p>
            <a:r>
              <a:rPr lang="en-US" dirty="0"/>
              <a:t>What formatting would be generated here?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"{:1.3f}"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.format(PI))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"{:*^10s} is </a:t>
            </a:r>
            <a:r>
              <a:rPr lang="en-US" sz="24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great!"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"Neary"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over {:0&lt;4d}!"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.format(9))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"{:&gt;7s} {:^^7s}"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5122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Formatting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93667" cy="4517689"/>
          </a:xfrm>
        </p:spPr>
        <p:txBody>
          <a:bodyPr/>
          <a:lstStyle/>
          <a:p>
            <a:r>
              <a:rPr lang="en-US" dirty="0"/>
              <a:t>What formatting would be generated here?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"{:1.3f}"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.format(PI))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3.142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"{:*^10s} is </a:t>
            </a:r>
            <a:r>
              <a:rPr lang="en-US" sz="2400" b="1" dirty="0" err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great!"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.format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"Neary"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**Neary*** is great!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over {:0&lt;4d}!"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.format(9))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It's over 9000!</a:t>
            </a:r>
          </a:p>
          <a:p>
            <a:pPr marL="457200" lvl="1" indent="0">
              <a:buNone/>
            </a:pPr>
            <a:r>
              <a:rPr lang="en-US" sz="2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"{:&gt;7s} {:^^7s}"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1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Hello ^world^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13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86801" cy="4517689"/>
          </a:xfrm>
        </p:spPr>
        <p:txBody>
          <a:bodyPr/>
          <a:lstStyle/>
          <a:p>
            <a:r>
              <a:rPr lang="en-US" dirty="0"/>
              <a:t>Sophie Wilson</a:t>
            </a:r>
          </a:p>
          <a:p>
            <a:pPr lvl="1"/>
            <a:r>
              <a:rPr lang="en-US" dirty="0"/>
              <a:t>Designed the Acorn</a:t>
            </a:r>
            <a:br>
              <a:rPr lang="en-US" dirty="0"/>
            </a:br>
            <a:r>
              <a:rPr lang="en-US" dirty="0"/>
              <a:t>Micro-Computer in 1979</a:t>
            </a:r>
          </a:p>
          <a:p>
            <a:pPr lvl="2"/>
            <a:r>
              <a:rPr lang="en-US" dirty="0"/>
              <a:t>Wrote BBC BASIC, the</a:t>
            </a:r>
            <a:br>
              <a:rPr lang="en-US" dirty="0"/>
            </a:br>
            <a:r>
              <a:rPr lang="en-US" dirty="0"/>
              <a:t>programming language</a:t>
            </a:r>
          </a:p>
          <a:p>
            <a:pPr lvl="1"/>
            <a:r>
              <a:rPr lang="en-US" dirty="0"/>
              <a:t>Designed the instruction</a:t>
            </a:r>
            <a:br>
              <a:rPr lang="en-US" dirty="0"/>
            </a:br>
            <a:r>
              <a:rPr lang="en-US" dirty="0"/>
              <a:t>set of the ARM processor</a:t>
            </a:r>
          </a:p>
          <a:p>
            <a:pPr lvl="2"/>
            <a:r>
              <a:rPr lang="en-US" dirty="0"/>
              <a:t>Most widely-used </a:t>
            </a:r>
            <a:br>
              <a:rPr lang="en-US" dirty="0"/>
            </a:br>
            <a:r>
              <a:rPr lang="en-US" dirty="0"/>
              <a:t>architecture in modern</a:t>
            </a:r>
            <a:br>
              <a:rPr lang="en-US" dirty="0"/>
            </a:br>
            <a:r>
              <a:rPr lang="en-US" dirty="0"/>
              <a:t>smartphones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013" y="3141112"/>
            <a:ext cx="3191250" cy="266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2 is due Friday 11/9 at 8:59:59PM</a:t>
            </a:r>
          </a:p>
          <a:p>
            <a:endParaRPr lang="en-US" dirty="0"/>
          </a:p>
          <a:p>
            <a:r>
              <a:rPr lang="en-US" dirty="0"/>
              <a:t>Midterm #2 is next week!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591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Sophie Wilson (adapted from)</a:t>
            </a:r>
          </a:p>
          <a:p>
            <a:pPr lvl="1"/>
            <a:r>
              <a:rPr lang="en-US" sz="1600" dirty="0"/>
              <a:t>https://www.flickr.com/photos/101251639@N02/9669448671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/>
              <a:t>To understand the purpose of string formatting</a:t>
            </a:r>
          </a:p>
          <a:p>
            <a:r>
              <a:rPr lang="en-US" dirty="0"/>
              <a:t>To examine examples of string formatting</a:t>
            </a:r>
          </a:p>
          <a:p>
            <a:pPr lvl="1"/>
            <a:r>
              <a:rPr lang="en-US" dirty="0"/>
              <a:t>To learn the different type specifiers</a:t>
            </a:r>
          </a:p>
          <a:p>
            <a:r>
              <a:rPr lang="en-US" dirty="0"/>
              <a:t>To briefly discuss tuples</a:t>
            </a:r>
          </a:p>
          <a:p>
            <a:r>
              <a:rPr lang="en-US" dirty="0"/>
              <a:t>To learn the details of string formatting</a:t>
            </a:r>
          </a:p>
          <a:p>
            <a:pPr lvl="1"/>
            <a:r>
              <a:rPr lang="en-US" dirty="0"/>
              <a:t>Alignment</a:t>
            </a:r>
          </a:p>
          <a:p>
            <a:pPr lvl="1"/>
            <a:r>
              <a:rPr lang="en-US" dirty="0"/>
              <a:t>Fill characters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88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String Formatting</a:t>
            </a:r>
          </a:p>
        </p:txBody>
      </p:sp>
    </p:spTree>
    <p:extLst>
      <p:ext uri="{BB962C8B-B14F-4D97-AF65-F5344CB8AC3E}">
        <p14:creationId xmlns:p14="http://schemas.microsoft.com/office/powerpoint/2010/main" val="388764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we…</a:t>
            </a:r>
          </a:p>
          <a:p>
            <a:pPr lvl="1"/>
            <a:r>
              <a:rPr lang="en-US" dirty="0"/>
              <a:t>Print a float without the decimals?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myFloat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)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But what if we wanted it rounded up?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Line information up into columns?</a:t>
            </a:r>
          </a:p>
          <a:p>
            <a:pPr marL="914400" lvl="2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(column1, 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"\t"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column2)</a:t>
            </a:r>
          </a:p>
          <a:p>
            <a:pPr lvl="2"/>
            <a:r>
              <a:rPr lang="en-US" dirty="0">
                <a:solidFill>
                  <a:srgbClr val="0000CC"/>
                </a:solidFill>
              </a:rPr>
              <a:t>But what about when one thing is very long/short?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507494" y="2842868"/>
            <a:ext cx="2390973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Accomplishing either of these would require a lot of extra work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2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Formatting Possibilities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Align text left, right, or center</a:t>
            </a:r>
          </a:p>
          <a:p>
            <a:pPr lvl="2"/>
            <a:endParaRPr lang="en-US" dirty="0"/>
          </a:p>
          <a:p>
            <a:r>
              <a:rPr lang="en-US" dirty="0"/>
              <a:t>Create “padding” around information</a:t>
            </a:r>
          </a:p>
          <a:p>
            <a:pPr lvl="2"/>
            <a:endParaRPr lang="en-US" dirty="0"/>
          </a:p>
          <a:p>
            <a:r>
              <a:rPr lang="en-US" dirty="0"/>
              <a:t>Choose the padding character</a:t>
            </a:r>
          </a:p>
          <a:p>
            <a:pPr lvl="2"/>
            <a:endParaRPr lang="en-US" dirty="0"/>
          </a:p>
          <a:p>
            <a:r>
              <a:rPr lang="en-US" dirty="0"/>
              <a:t>Control precision of floats</a:t>
            </a:r>
          </a:p>
          <a:p>
            <a:pPr lvl="1"/>
            <a:r>
              <a:rPr lang="en-US" dirty="0"/>
              <a:t>Including automatically rounding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String Formatting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{:*^9}"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.format(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This would output:</a:t>
            </a:r>
          </a:p>
          <a:p>
            <a:pPr marL="457200" lvl="1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hello **world**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079221" y="3725850"/>
            <a:ext cx="37226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details of how the formatting will be applied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970350" y="2980267"/>
            <a:ext cx="0" cy="89404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04328" y="1746317"/>
            <a:ext cx="344361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cs typeface="Courier New" panose="02070309020205020404" pitchFamily="49" charset="0"/>
              </a:rPr>
              <a:t>string that is being printed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5400000">
            <a:off x="3105576" y="921797"/>
            <a:ext cx="422481" cy="2923279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78384" y="3475183"/>
            <a:ext cx="191452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name of the method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835645" y="2980267"/>
            <a:ext cx="0" cy="58989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75356" y="4433516"/>
            <a:ext cx="271144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information that will be formatted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331078" y="2912533"/>
            <a:ext cx="0" cy="161596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3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Specifiers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formatting often needs to know the</a:t>
            </a:r>
            <a:br>
              <a:rPr lang="en-US" dirty="0"/>
            </a:br>
            <a:r>
              <a:rPr lang="en-US" dirty="0"/>
              <a:t>exact </a:t>
            </a:r>
            <a:r>
              <a:rPr lang="en-US" u="sng" dirty="0"/>
              <a:t>type</a:t>
            </a:r>
            <a:r>
              <a:rPr lang="en-US" dirty="0"/>
              <a:t> of the data it’s formatting</a:t>
            </a:r>
          </a:p>
          <a:p>
            <a:pPr lvl="1"/>
            <a:r>
              <a:rPr lang="en-US" dirty="0"/>
              <a:t>Or at least how it should be handled</a:t>
            </a:r>
          </a:p>
          <a:p>
            <a:pPr lvl="3"/>
            <a:endParaRPr lang="en-US" dirty="0"/>
          </a:p>
          <a:p>
            <a:r>
              <a:rPr lang="en-US" dirty="0"/>
              <a:t>The three specifiers are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/>
              <a:t>		integer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		float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		string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937098" y="4530387"/>
            <a:ext cx="3444901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These are common specifiers shared by many languages, including Python, C/C++, and Java.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5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29392</TotalTime>
  <Words>1543</Words>
  <Application>Microsoft Macintosh PowerPoint</Application>
  <PresentationFormat>On-screen Show (4:3)</PresentationFormat>
  <Paragraphs>362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18 – String Formatting</vt:lpstr>
      <vt:lpstr>Last Class We Covered</vt:lpstr>
      <vt:lpstr>Any Questions from Last Time?</vt:lpstr>
      <vt:lpstr>Today’s Objectives</vt:lpstr>
      <vt:lpstr>Basic String Formatting</vt:lpstr>
      <vt:lpstr>Common Use Cases</vt:lpstr>
      <vt:lpstr>String Formatting Possibilities</vt:lpstr>
      <vt:lpstr>Anatomy of String Formatting</vt:lpstr>
      <vt:lpstr>Type Specifiers</vt:lpstr>
      <vt:lpstr>Integer Formatting Examples</vt:lpstr>
      <vt:lpstr>Integer Formatting “Rules”</vt:lpstr>
      <vt:lpstr>Float Formatting Examples</vt:lpstr>
      <vt:lpstr>Float Formatting Examples</vt:lpstr>
      <vt:lpstr>Float Formatting “Rules”</vt:lpstr>
      <vt:lpstr>String Formatting Examples</vt:lpstr>
      <vt:lpstr>String Formatting “Rules”</vt:lpstr>
      <vt:lpstr>String Formatting on  Multiple Items</vt:lpstr>
      <vt:lpstr>Applying to Multiple Items</vt:lpstr>
      <vt:lpstr>Possible Multiple Item Errors</vt:lpstr>
      <vt:lpstr>Quick Side Note: Tuples</vt:lpstr>
      <vt:lpstr>Getting Fancy</vt:lpstr>
      <vt:lpstr>Alignment Options</vt:lpstr>
      <vt:lpstr>Padding Characters</vt:lpstr>
      <vt:lpstr>Using Variables</vt:lpstr>
      <vt:lpstr>“Rules” for Fancy Stuff</vt:lpstr>
      <vt:lpstr>Example Usage of Formatting</vt:lpstr>
      <vt:lpstr>String Formatting Exercises</vt:lpstr>
      <vt:lpstr>Formatting Exercises</vt:lpstr>
      <vt:lpstr>Formatting Exercises</vt:lpstr>
      <vt:lpstr>More Formatting Exercises</vt:lpstr>
      <vt:lpstr>More Formatting Exercises</vt:lpstr>
      <vt:lpstr>Even More Formatting Exercises</vt:lpstr>
      <vt:lpstr>Even More Formatting Exercises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Michael Neary</cp:lastModifiedBy>
  <cp:revision>442</cp:revision>
  <dcterms:created xsi:type="dcterms:W3CDTF">2014-05-05T14:25:42Z</dcterms:created>
  <dcterms:modified xsi:type="dcterms:W3CDTF">2018-11-07T13:59:27Z</dcterms:modified>
</cp:coreProperties>
</file>